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5724f53145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5724f53145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5724f53145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5724f53145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5724f53145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5724f53145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5724f53145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5724f53145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5724f53145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5724f53145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5724f53145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5724f53145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5724f53145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5724f53145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5724f53145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5724f53145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5724f53145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5724f53145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5724f53145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5724f53145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5724f53145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5724f53145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5724f53145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5724f53145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5724f53145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5724f53145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724f5314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724f5314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5724f53145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5724f53145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5724f53145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5724f53145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v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4.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a:t>Poker with Self-Play</a:t>
            </a:r>
            <a:endParaRPr/>
          </a:p>
          <a:p>
            <a:pPr indent="0" lvl="0" marL="0" rtl="0" algn="l">
              <a:spcBef>
                <a:spcPts val="0"/>
              </a:spcBef>
              <a:spcAft>
                <a:spcPts val="0"/>
              </a:spcAft>
              <a:buNone/>
            </a:pPr>
            <a:r>
              <a:rPr lang="vi"/>
              <a:t>Deep Recurrent Q-Learning</a:t>
            </a:r>
            <a:endParaRPr/>
          </a:p>
        </p:txBody>
      </p:sp>
      <p:sp>
        <p:nvSpPr>
          <p:cNvPr id="87" name="Google Shape;87;p13"/>
          <p:cNvSpPr txBox="1"/>
          <p:nvPr>
            <p:ph idx="1" type="subTitle"/>
          </p:nvPr>
        </p:nvSpPr>
        <p:spPr>
          <a:xfrm>
            <a:off x="729625" y="3172900"/>
            <a:ext cx="7688100" cy="846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800"/>
              <a:t>Lê Gia Khang - 21522189</a:t>
            </a:r>
            <a:endParaRPr sz="1800"/>
          </a:p>
          <a:p>
            <a:pPr indent="0" lvl="0" marL="0" rtl="0" algn="l">
              <a:spcBef>
                <a:spcPts val="0"/>
              </a:spcBef>
              <a:spcAft>
                <a:spcPts val="0"/>
              </a:spcAft>
              <a:buNone/>
            </a:pPr>
            <a:r>
              <a:rPr lang="vi" sz="1800"/>
              <a:t>Lê Duy Khang - 21522188</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Deep Q-learning</a:t>
            </a:r>
            <a:endParaRPr/>
          </a:p>
        </p:txBody>
      </p:sp>
      <p:sp>
        <p:nvSpPr>
          <p:cNvPr id="152" name="Google Shape;152;p22"/>
          <p:cNvSpPr txBox="1"/>
          <p:nvPr>
            <p:ph idx="1" type="body"/>
          </p:nvPr>
        </p:nvSpPr>
        <p:spPr>
          <a:xfrm>
            <a:off x="729450" y="2078875"/>
            <a:ext cx="7688700" cy="306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500"/>
              <a:t>However, such updates can oscillate or diverge.</a:t>
            </a:r>
            <a:endParaRPr sz="1500"/>
          </a:p>
          <a:p>
            <a:pPr indent="0" lvl="0" marL="0" rtl="0" algn="l">
              <a:spcBef>
                <a:spcPts val="1200"/>
              </a:spcBef>
              <a:spcAft>
                <a:spcPts val="0"/>
              </a:spcAft>
              <a:buNone/>
            </a:pPr>
            <a:r>
              <a:rPr lang="vi" sz="1500"/>
              <a:t>At each training iteration i, an experience e</a:t>
            </a:r>
            <a:r>
              <a:rPr baseline="-25000" lang="vi" sz="1500"/>
              <a:t>t</a:t>
            </a:r>
            <a:r>
              <a:rPr lang="vi" sz="1500"/>
              <a:t> = (s</a:t>
            </a:r>
            <a:r>
              <a:rPr baseline="-25000" lang="vi" sz="1500"/>
              <a:t>t</a:t>
            </a:r>
            <a:r>
              <a:rPr lang="vi" sz="1500"/>
              <a:t>; a</a:t>
            </a:r>
            <a:r>
              <a:rPr baseline="-25000" lang="vi" sz="1500"/>
              <a:t>t</a:t>
            </a:r>
            <a:r>
              <a:rPr lang="vi" sz="1500"/>
              <a:t>; r</a:t>
            </a:r>
            <a:r>
              <a:rPr baseline="-25000" lang="vi" sz="1500"/>
              <a:t>t</a:t>
            </a:r>
            <a:r>
              <a:rPr lang="vi" sz="1500"/>
              <a:t>; s</a:t>
            </a:r>
            <a:r>
              <a:rPr baseline="-25000" lang="vi" sz="1500"/>
              <a:t>t+1</a:t>
            </a:r>
            <a:r>
              <a:rPr lang="vi" sz="1500"/>
              <a:t>) is sampled uniformly from the replay memory D. The loss of the network is determined as follows:</a:t>
            </a:r>
            <a:endParaRPr sz="1500"/>
          </a:p>
          <a:p>
            <a:pPr indent="0" lvl="0" marL="0" rtl="0" algn="l">
              <a:spcBef>
                <a:spcPts val="1200"/>
              </a:spcBef>
              <a:spcAft>
                <a:spcPts val="1200"/>
              </a:spcAft>
              <a:buNone/>
            </a:pPr>
            <a:r>
              <a:t/>
            </a:r>
            <a:endParaRPr/>
          </a:p>
        </p:txBody>
      </p:sp>
      <p:pic>
        <p:nvPicPr>
          <p:cNvPr id="153" name="Google Shape;153;p22"/>
          <p:cNvPicPr preferRelativeResize="0"/>
          <p:nvPr/>
        </p:nvPicPr>
        <p:blipFill>
          <a:blip r:embed="rId3">
            <a:alphaModFix/>
          </a:blip>
          <a:stretch>
            <a:fillRect/>
          </a:stretch>
        </p:blipFill>
        <p:spPr>
          <a:xfrm>
            <a:off x="833925" y="3249175"/>
            <a:ext cx="4962525" cy="723900"/>
          </a:xfrm>
          <a:prstGeom prst="rect">
            <a:avLst/>
          </a:prstGeom>
          <a:noFill/>
          <a:ln>
            <a:noFill/>
          </a:ln>
        </p:spPr>
      </p:pic>
      <p:pic>
        <p:nvPicPr>
          <p:cNvPr id="154" name="Google Shape;154;p22"/>
          <p:cNvPicPr preferRelativeResize="0"/>
          <p:nvPr/>
        </p:nvPicPr>
        <p:blipFill>
          <a:blip r:embed="rId4">
            <a:alphaModFix/>
          </a:blip>
          <a:stretch>
            <a:fillRect/>
          </a:stretch>
        </p:blipFill>
        <p:spPr>
          <a:xfrm>
            <a:off x="833925" y="4202900"/>
            <a:ext cx="3562350" cy="352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Partial Observability</a:t>
            </a:r>
            <a:endParaRPr/>
          </a:p>
          <a:p>
            <a:pPr indent="0" lvl="0" marL="0" rtl="0" algn="l">
              <a:spcBef>
                <a:spcPts val="0"/>
              </a:spcBef>
              <a:spcAft>
                <a:spcPts val="0"/>
              </a:spcAft>
              <a:buNone/>
            </a:pPr>
            <a:r>
              <a:t/>
            </a:r>
            <a:endParaRPr/>
          </a:p>
        </p:txBody>
      </p:sp>
      <p:sp>
        <p:nvSpPr>
          <p:cNvPr id="160" name="Google Shape;160;p23"/>
          <p:cNvSpPr txBox="1"/>
          <p:nvPr>
            <p:ph idx="1" type="body"/>
          </p:nvPr>
        </p:nvSpPr>
        <p:spPr>
          <a:xfrm>
            <a:off x="729450" y="2078875"/>
            <a:ext cx="8185200" cy="30645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vi" sz="1500"/>
              <a:t>A Partially Observable Markov Decision Process (POMDP) can capture dynamics of real word environments.</a:t>
            </a:r>
            <a:endParaRPr sz="1500"/>
          </a:p>
          <a:p>
            <a:pPr indent="0" lvl="0" marL="0" rtl="0" algn="just">
              <a:spcBef>
                <a:spcPts val="1200"/>
              </a:spcBef>
              <a:spcAft>
                <a:spcPts val="0"/>
              </a:spcAft>
              <a:buNone/>
            </a:pPr>
            <a:r>
              <a:rPr lang="vi" sz="1500"/>
              <a:t>In imperfect-information game, the agent only </a:t>
            </a:r>
            <a:r>
              <a:rPr lang="vi" sz="1500"/>
              <a:t>receives an observation. In the general case, estimating a Q-value from an observation can be arbitrarily bad because Q(o, a|θ) != Q(s, a|θ).</a:t>
            </a:r>
            <a:endParaRPr sz="1500"/>
          </a:p>
          <a:p>
            <a:pPr indent="0" lvl="0" marL="0" rtl="0" algn="just">
              <a:spcBef>
                <a:spcPts val="1200"/>
              </a:spcBef>
              <a:spcAft>
                <a:spcPts val="0"/>
              </a:spcAft>
              <a:buNone/>
            </a:pPr>
            <a:r>
              <a:rPr lang="vi" sz="1500"/>
              <a:t>Adding recurrency to Deep Q-Learning allows the Q-network network to better estimate the underlying system state, narrowing the gap between Q(o, a|θ) and Q(s, a|θ).</a:t>
            </a:r>
            <a:endParaRPr sz="1500"/>
          </a:p>
          <a:p>
            <a:pPr indent="0" lvl="0" marL="0" rtl="0" algn="just">
              <a:spcBef>
                <a:spcPts val="1200"/>
              </a:spcBef>
              <a:spcAft>
                <a:spcPts val="1200"/>
              </a:spcAft>
              <a:buNone/>
            </a:pPr>
            <a:r>
              <a:t/>
            </a:r>
            <a:endParaRPr sz="15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24"/>
          <p:cNvPicPr preferRelativeResize="0"/>
          <p:nvPr/>
        </p:nvPicPr>
        <p:blipFill>
          <a:blip r:embed="rId3">
            <a:alphaModFix/>
          </a:blip>
          <a:stretch>
            <a:fillRect/>
          </a:stretch>
        </p:blipFill>
        <p:spPr>
          <a:xfrm>
            <a:off x="7281550" y="0"/>
            <a:ext cx="1862450" cy="1817750"/>
          </a:xfrm>
          <a:prstGeom prst="rect">
            <a:avLst/>
          </a:prstGeom>
          <a:noFill/>
          <a:ln>
            <a:noFill/>
          </a:ln>
        </p:spPr>
      </p:pic>
      <p:sp>
        <p:nvSpPr>
          <p:cNvPr id="166" name="Google Shape;166;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State Representation and Action Space</a:t>
            </a:r>
            <a:endParaRPr/>
          </a:p>
        </p:txBody>
      </p:sp>
      <p:sp>
        <p:nvSpPr>
          <p:cNvPr id="167" name="Google Shape;167;p24"/>
          <p:cNvSpPr txBox="1"/>
          <p:nvPr>
            <p:ph idx="1" type="body"/>
          </p:nvPr>
        </p:nvSpPr>
        <p:spPr>
          <a:xfrm>
            <a:off x="729450" y="2078875"/>
            <a:ext cx="5780700" cy="2997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vi" sz="1500">
                <a:solidFill>
                  <a:srgbClr val="404040"/>
                </a:solidFill>
                <a:highlight>
                  <a:srgbClr val="FCFCFC"/>
                </a:highlight>
              </a:rPr>
              <a:t>The state is encoded as a vector of length 72. The first 52 elements represent cards, where each element corresponds to one card. The hand is represented as the two hole cards plus the observed community cards so far. The last 20 elements are the betting history.</a:t>
            </a:r>
            <a:endParaRPr sz="1500">
              <a:solidFill>
                <a:srgbClr val="404040"/>
              </a:solidFill>
              <a:highlight>
                <a:srgbClr val="FCFCFC"/>
              </a:highlight>
            </a:endParaRPr>
          </a:p>
          <a:p>
            <a:pPr indent="0" lvl="0" marL="0" rtl="0" algn="l">
              <a:spcBef>
                <a:spcPts val="1200"/>
              </a:spcBef>
              <a:spcAft>
                <a:spcPts val="0"/>
              </a:spcAft>
              <a:buNone/>
            </a:pPr>
            <a:r>
              <a:rPr lang="vi" sz="1500">
                <a:solidFill>
                  <a:srgbClr val="404040"/>
                </a:solidFill>
                <a:highlight>
                  <a:srgbClr val="FCFCFC"/>
                </a:highlight>
              </a:rPr>
              <a:t>There 4 actions in Limit Texas Hold’em.</a:t>
            </a:r>
            <a:endParaRPr sz="1500">
              <a:solidFill>
                <a:srgbClr val="404040"/>
              </a:solidFill>
              <a:highlight>
                <a:srgbClr val="FCFCFC"/>
              </a:highlight>
            </a:endParaRPr>
          </a:p>
          <a:p>
            <a:pPr indent="0" lvl="0" marL="0" rtl="0" algn="l">
              <a:spcBef>
                <a:spcPts val="1200"/>
              </a:spcBef>
              <a:spcAft>
                <a:spcPts val="0"/>
              </a:spcAft>
              <a:buNone/>
            </a:pPr>
            <a:r>
              <a:rPr lang="vi" sz="1500">
                <a:solidFill>
                  <a:srgbClr val="404040"/>
                </a:solidFill>
                <a:highlight>
                  <a:srgbClr val="FCFCFC"/>
                </a:highlight>
              </a:rPr>
              <a:t>The reward is calculated based on big blinds per hand. For example, a reward of 0.5 (-0.5) means that the player wins (loses) 0.5 times of the amount of big blind.</a:t>
            </a:r>
            <a:endParaRPr sz="1500">
              <a:solidFill>
                <a:srgbClr val="404040"/>
              </a:solidFill>
              <a:highlight>
                <a:srgbClr val="FCFCFC"/>
              </a:highlight>
            </a:endParaRPr>
          </a:p>
          <a:p>
            <a:pPr indent="0" lvl="0" marL="0" rtl="0" algn="l">
              <a:spcBef>
                <a:spcPts val="1200"/>
              </a:spcBef>
              <a:spcAft>
                <a:spcPts val="1200"/>
              </a:spcAft>
              <a:buNone/>
            </a:pPr>
            <a:r>
              <a:t/>
            </a:r>
            <a:endParaRPr sz="1500">
              <a:solidFill>
                <a:srgbClr val="404040"/>
              </a:solidFill>
              <a:highlight>
                <a:srgbClr val="FCFCFC"/>
              </a:highlight>
            </a:endParaRPr>
          </a:p>
        </p:txBody>
      </p:sp>
      <p:pic>
        <p:nvPicPr>
          <p:cNvPr id="168" name="Google Shape;168;p24"/>
          <p:cNvPicPr preferRelativeResize="0"/>
          <p:nvPr/>
        </p:nvPicPr>
        <p:blipFill>
          <a:blip r:embed="rId4">
            <a:alphaModFix/>
          </a:blip>
          <a:stretch>
            <a:fillRect/>
          </a:stretch>
        </p:blipFill>
        <p:spPr>
          <a:xfrm>
            <a:off x="6413784" y="1710487"/>
            <a:ext cx="2730216" cy="2997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Deep Recurrent Q Network</a:t>
            </a:r>
            <a:endParaRPr/>
          </a:p>
        </p:txBody>
      </p:sp>
      <p:sp>
        <p:nvSpPr>
          <p:cNvPr id="174" name="Google Shape;174;p25"/>
          <p:cNvSpPr txBox="1"/>
          <p:nvPr>
            <p:ph idx="1" type="body"/>
          </p:nvPr>
        </p:nvSpPr>
        <p:spPr>
          <a:xfrm>
            <a:off x="729450" y="2078875"/>
            <a:ext cx="7688700" cy="306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500"/>
              <a:t>T</a:t>
            </a:r>
            <a:r>
              <a:rPr lang="vi" sz="1500"/>
              <a:t>he order in which cards are presented to the agent is very important in the game of poker.</a:t>
            </a:r>
            <a:endParaRPr sz="1500"/>
          </a:p>
          <a:p>
            <a:pPr indent="0" lvl="0" marL="0" rtl="0" algn="l">
              <a:spcBef>
                <a:spcPts val="1200"/>
              </a:spcBef>
              <a:spcAft>
                <a:spcPts val="0"/>
              </a:spcAft>
              <a:buNone/>
            </a:pPr>
            <a:r>
              <a:rPr lang="vi" sz="1500"/>
              <a:t>We present recurrent formulations of popular reinforcement learning models to play poker in order induce the bias that card order is important in the game of poker</a:t>
            </a:r>
            <a:endParaRPr sz="1500"/>
          </a:p>
          <a:p>
            <a:pPr indent="0" lvl="0" marL="0" rtl="0" algn="l">
              <a:spcBef>
                <a:spcPts val="1200"/>
              </a:spcBef>
              <a:spcAft>
                <a:spcPts val="1200"/>
              </a:spcAft>
              <a:buNone/>
            </a:pPr>
            <a:r>
              <a:rPr lang="vi" sz="1500"/>
              <a:t>we implemented a recurrent approximation of Q-learning so that the agent is able to integrate information across different timesteps in a given hand</a:t>
            </a:r>
            <a:endParaRPr sz="15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Deep Recurrent Q Network</a:t>
            </a:r>
            <a:endParaRPr/>
          </a:p>
        </p:txBody>
      </p:sp>
      <p:sp>
        <p:nvSpPr>
          <p:cNvPr id="180" name="Google Shape;180;p26"/>
          <p:cNvSpPr txBox="1"/>
          <p:nvPr>
            <p:ph idx="1" type="body"/>
          </p:nvPr>
        </p:nvSpPr>
        <p:spPr>
          <a:xfrm>
            <a:off x="729450" y="2078875"/>
            <a:ext cx="4391700" cy="306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500"/>
              <a:t>Our DRQN consists of an LSTM and a MLP layer.</a:t>
            </a:r>
            <a:endParaRPr sz="1500"/>
          </a:p>
          <a:p>
            <a:pPr indent="0" lvl="0" marL="0" rtl="0" algn="l">
              <a:spcBef>
                <a:spcPts val="1200"/>
              </a:spcBef>
              <a:spcAft>
                <a:spcPts val="0"/>
              </a:spcAft>
              <a:buNone/>
            </a:pPr>
            <a:r>
              <a:rPr lang="vi" sz="1500"/>
              <a:t>LSTM to encode historical moves and current state.</a:t>
            </a:r>
            <a:endParaRPr sz="1500"/>
          </a:p>
          <a:p>
            <a:pPr indent="0" lvl="0" marL="0" rtl="0" algn="l">
              <a:spcBef>
                <a:spcPts val="1200"/>
              </a:spcBef>
              <a:spcAft>
                <a:spcPts val="0"/>
              </a:spcAft>
              <a:buNone/>
            </a:pPr>
            <a:r>
              <a:rPr lang="vi" sz="1500"/>
              <a:t>A</a:t>
            </a:r>
            <a:r>
              <a:rPr lang="vi" sz="1500"/>
              <a:t> linear layer outputs a Q-Value for each action</a:t>
            </a:r>
            <a:endParaRPr sz="1500"/>
          </a:p>
          <a:p>
            <a:pPr indent="0" lvl="0" marL="0" rtl="0" algn="l">
              <a:spcBef>
                <a:spcPts val="1200"/>
              </a:spcBef>
              <a:spcAft>
                <a:spcPts val="1200"/>
              </a:spcAft>
              <a:buNone/>
            </a:pPr>
            <a:r>
              <a:rPr lang="vi" sz="1500"/>
              <a:t>*Note: an image is from DouDizhu game, not Poker. For visualization purpose only.</a:t>
            </a:r>
            <a:endParaRPr sz="1500"/>
          </a:p>
        </p:txBody>
      </p:sp>
      <p:pic>
        <p:nvPicPr>
          <p:cNvPr id="181" name="Google Shape;181;p26"/>
          <p:cNvPicPr preferRelativeResize="0"/>
          <p:nvPr/>
        </p:nvPicPr>
        <p:blipFill>
          <a:blip r:embed="rId3">
            <a:alphaModFix/>
          </a:blip>
          <a:stretch>
            <a:fillRect/>
          </a:stretch>
        </p:blipFill>
        <p:spPr>
          <a:xfrm>
            <a:off x="5201578" y="1998750"/>
            <a:ext cx="3529523" cy="2261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Stable Recurrent Update</a:t>
            </a:r>
            <a:endParaRPr/>
          </a:p>
        </p:txBody>
      </p:sp>
      <p:sp>
        <p:nvSpPr>
          <p:cNvPr id="187" name="Google Shape;187;p2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500"/>
              <a:t>Updating a recurrent network requires each backward pass to contain many time-steps of game states and target values.</a:t>
            </a:r>
            <a:endParaRPr sz="1500"/>
          </a:p>
          <a:p>
            <a:pPr indent="0" lvl="0" marL="0" rtl="0" algn="l">
              <a:spcBef>
                <a:spcPts val="1200"/>
              </a:spcBef>
              <a:spcAft>
                <a:spcPts val="0"/>
              </a:spcAft>
              <a:buNone/>
            </a:pPr>
            <a:r>
              <a:rPr lang="vi" sz="1500"/>
              <a:t>Additionally, the LSTM ’s initial hidden state may either be zeroed or carried forward from its previous values</a:t>
            </a:r>
            <a:endParaRPr sz="1500"/>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Bootstrapped Sequential Updates</a:t>
            </a:r>
            <a:endParaRPr/>
          </a:p>
          <a:p>
            <a:pPr indent="0" lvl="0" marL="0" rtl="0" algn="l">
              <a:spcBef>
                <a:spcPts val="0"/>
              </a:spcBef>
              <a:spcAft>
                <a:spcPts val="0"/>
              </a:spcAft>
              <a:buNone/>
            </a:pPr>
            <a:r>
              <a:t/>
            </a:r>
            <a:endParaRPr/>
          </a:p>
        </p:txBody>
      </p:sp>
      <p:sp>
        <p:nvSpPr>
          <p:cNvPr id="193" name="Google Shape;193;p28"/>
          <p:cNvSpPr txBox="1"/>
          <p:nvPr>
            <p:ph idx="1" type="body"/>
          </p:nvPr>
        </p:nvSpPr>
        <p:spPr>
          <a:xfrm>
            <a:off x="729450" y="2078875"/>
            <a:ext cx="7688700" cy="306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500"/>
              <a:t>Episodes are selected randomly from the replay memory and updates begin at the beginning of the episode and proceed forward through time to the conclusion of the episode.</a:t>
            </a:r>
            <a:endParaRPr sz="1500"/>
          </a:p>
          <a:p>
            <a:pPr indent="0" lvl="0" marL="0" rtl="0" algn="l">
              <a:spcBef>
                <a:spcPts val="1200"/>
              </a:spcBef>
              <a:spcAft>
                <a:spcPts val="0"/>
              </a:spcAft>
              <a:buNone/>
            </a:pPr>
            <a:r>
              <a:rPr lang="vi" sz="1500"/>
              <a:t>The targets at each timestep are generated from the target Q-network, Q^. The RNN ’s hidden state is carried forward throughout the episode.</a:t>
            </a:r>
            <a:endParaRPr sz="1500"/>
          </a:p>
          <a:p>
            <a:pPr indent="0" lvl="0" marL="0" rtl="0" algn="l">
              <a:spcBef>
                <a:spcPts val="1200"/>
              </a:spcBef>
              <a:spcAft>
                <a:spcPts val="0"/>
              </a:spcAft>
              <a:buNone/>
            </a:pPr>
            <a:r>
              <a:rPr lang="vi" sz="1500"/>
              <a:t>Sequential updates have the advantage of carrying the LSTM ’s hidden state forward from the beginning of the episode.</a:t>
            </a:r>
            <a:endParaRPr sz="1500"/>
          </a:p>
          <a:p>
            <a:pPr indent="0" lvl="0" marL="0" rtl="0" algn="l">
              <a:spcBef>
                <a:spcPts val="1200"/>
              </a:spcBef>
              <a:spcAft>
                <a:spcPts val="1200"/>
              </a:spcAft>
              <a:buNone/>
            </a:pPr>
            <a:r>
              <a:rPr lang="vi" sz="1500"/>
              <a:t>However, by sampling experiences sequentially for a full episode, they violate DQN’s random sampling policy.</a:t>
            </a:r>
            <a:endParaRPr sz="1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Thanks for listening</a:t>
            </a:r>
            <a:endParaRPr/>
          </a:p>
        </p:txBody>
      </p:sp>
      <p:sp>
        <p:nvSpPr>
          <p:cNvPr id="199" name="Google Shape;199;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Introduction</a:t>
            </a:r>
            <a:endParaRPr/>
          </a:p>
        </p:txBody>
      </p:sp>
      <p:sp>
        <p:nvSpPr>
          <p:cNvPr id="93" name="Google Shape;93;p14"/>
          <p:cNvSpPr txBox="1"/>
          <p:nvPr>
            <p:ph idx="1" type="body"/>
          </p:nvPr>
        </p:nvSpPr>
        <p:spPr>
          <a:xfrm>
            <a:off x="729450" y="2078875"/>
            <a:ext cx="47622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vi" sz="1500"/>
              <a:t>Deep Reinforcement Learning achieved super-human performance in games like Chess, Checkers, Go,  Atari. All of them are perfect- information games.</a:t>
            </a:r>
            <a:endParaRPr sz="1500"/>
          </a:p>
          <a:p>
            <a:pPr indent="0" lvl="0" marL="0" rtl="0" algn="l">
              <a:spcBef>
                <a:spcPts val="1200"/>
              </a:spcBef>
              <a:spcAft>
                <a:spcPts val="0"/>
              </a:spcAft>
              <a:buNone/>
            </a:pPr>
            <a:r>
              <a:rPr lang="vi" sz="1500"/>
              <a:t>Perfect-information game is a type of game where all players have complete knowledge of game’s state at all time.</a:t>
            </a:r>
            <a:endParaRPr sz="1500"/>
          </a:p>
          <a:p>
            <a:pPr indent="0" lvl="0" marL="0" rtl="0" algn="l">
              <a:spcBef>
                <a:spcPts val="1200"/>
              </a:spcBef>
              <a:spcAft>
                <a:spcPts val="1200"/>
              </a:spcAft>
              <a:buNone/>
            </a:pPr>
            <a:r>
              <a:t/>
            </a:r>
            <a:endParaRPr sz="1500"/>
          </a:p>
        </p:txBody>
      </p:sp>
      <p:pic>
        <p:nvPicPr>
          <p:cNvPr id="94" name="Google Shape;94;p14"/>
          <p:cNvPicPr preferRelativeResize="0"/>
          <p:nvPr/>
        </p:nvPicPr>
        <p:blipFill>
          <a:blip r:embed="rId3">
            <a:alphaModFix/>
          </a:blip>
          <a:stretch>
            <a:fillRect/>
          </a:stretch>
        </p:blipFill>
        <p:spPr>
          <a:xfrm>
            <a:off x="5644050" y="644750"/>
            <a:ext cx="3347553" cy="1882999"/>
          </a:xfrm>
          <a:prstGeom prst="rect">
            <a:avLst/>
          </a:prstGeom>
          <a:noFill/>
          <a:ln>
            <a:noFill/>
          </a:ln>
        </p:spPr>
      </p:pic>
      <p:pic>
        <p:nvPicPr>
          <p:cNvPr id="95" name="Google Shape;95;p14"/>
          <p:cNvPicPr preferRelativeResize="0"/>
          <p:nvPr/>
        </p:nvPicPr>
        <p:blipFill>
          <a:blip r:embed="rId4">
            <a:alphaModFix/>
          </a:blip>
          <a:stretch>
            <a:fillRect/>
          </a:stretch>
        </p:blipFill>
        <p:spPr>
          <a:xfrm>
            <a:off x="5644050" y="2669199"/>
            <a:ext cx="3347550" cy="200853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Introduction</a:t>
            </a:r>
            <a:endParaRPr/>
          </a:p>
        </p:txBody>
      </p:sp>
      <p:sp>
        <p:nvSpPr>
          <p:cNvPr id="101" name="Google Shape;101;p15"/>
          <p:cNvSpPr txBox="1"/>
          <p:nvPr>
            <p:ph idx="1" type="body"/>
          </p:nvPr>
        </p:nvSpPr>
        <p:spPr>
          <a:xfrm>
            <a:off x="729450" y="213032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500"/>
              <a:t>How about imperfect-information games?</a:t>
            </a:r>
            <a:endParaRPr sz="1500"/>
          </a:p>
          <a:p>
            <a:pPr indent="0" lvl="0" marL="0" rtl="0" algn="l">
              <a:spcBef>
                <a:spcPts val="1200"/>
              </a:spcBef>
              <a:spcAft>
                <a:spcPts val="0"/>
              </a:spcAft>
              <a:buNone/>
            </a:pPr>
            <a:r>
              <a:rPr lang="vi" sz="1500"/>
              <a:t>Imperfect-information games are a type of game where players have limited or incomplete knowledge of the game's state, like playing cards.</a:t>
            </a:r>
            <a:endParaRPr sz="1500"/>
          </a:p>
          <a:p>
            <a:pPr indent="0" lvl="0" marL="0" rtl="0" algn="l">
              <a:spcBef>
                <a:spcPts val="1200"/>
              </a:spcBef>
              <a:spcAft>
                <a:spcPts val="1200"/>
              </a:spcAft>
              <a:buNone/>
            </a:pPr>
            <a:r>
              <a:rPr lang="vi" sz="1500"/>
              <a:t>RL models tend to perform better in perfect-information games compared to imperfect-information games. RL models need to learn to infer and reason about the hidden information based on observed actions and outcomes.</a:t>
            </a:r>
            <a:endParaRPr sz="1500"/>
          </a:p>
        </p:txBody>
      </p:sp>
      <p:pic>
        <p:nvPicPr>
          <p:cNvPr id="102" name="Google Shape;102;p15"/>
          <p:cNvPicPr preferRelativeResize="0"/>
          <p:nvPr/>
        </p:nvPicPr>
        <p:blipFill>
          <a:blip r:embed="rId3">
            <a:alphaModFix/>
          </a:blip>
          <a:stretch>
            <a:fillRect/>
          </a:stretch>
        </p:blipFill>
        <p:spPr>
          <a:xfrm>
            <a:off x="5192826" y="678850"/>
            <a:ext cx="3225326" cy="1814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Poker</a:t>
            </a:r>
            <a:endParaRPr/>
          </a:p>
        </p:txBody>
      </p:sp>
      <p:sp>
        <p:nvSpPr>
          <p:cNvPr id="108" name="Google Shape;108;p16"/>
          <p:cNvSpPr txBox="1"/>
          <p:nvPr>
            <p:ph idx="1" type="body"/>
          </p:nvPr>
        </p:nvSpPr>
        <p:spPr>
          <a:xfrm>
            <a:off x="729450" y="2078875"/>
            <a:ext cx="5214900" cy="2261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vi" sz="1500"/>
              <a:t>Poker is a famous mind game. We have poker coaching, multiple </a:t>
            </a:r>
            <a:r>
              <a:rPr lang="vi" sz="1500"/>
              <a:t>annual</a:t>
            </a:r>
            <a:r>
              <a:rPr lang="vi" sz="1500"/>
              <a:t> poker tournaments. </a:t>
            </a:r>
            <a:endParaRPr sz="1500"/>
          </a:p>
          <a:p>
            <a:pPr indent="0" lvl="0" marL="0" rtl="0" algn="l">
              <a:lnSpc>
                <a:spcPct val="95000"/>
              </a:lnSpc>
              <a:spcBef>
                <a:spcPts val="1200"/>
              </a:spcBef>
              <a:spcAft>
                <a:spcPts val="0"/>
              </a:spcAft>
              <a:buNone/>
            </a:pPr>
            <a:r>
              <a:rPr lang="vi" sz="1500"/>
              <a:t>The game of poker has long been regarded as a benchmark for human intelligence due to its complex decision-making, strategic thinking, and inherent uncertainty</a:t>
            </a:r>
            <a:endParaRPr sz="1500"/>
          </a:p>
          <a:p>
            <a:pPr indent="0" lvl="0" marL="0" rtl="0" algn="l">
              <a:lnSpc>
                <a:spcPct val="95000"/>
              </a:lnSpc>
              <a:spcBef>
                <a:spcPts val="1200"/>
              </a:spcBef>
              <a:spcAft>
                <a:spcPts val="1200"/>
              </a:spcAft>
              <a:buNone/>
            </a:pPr>
            <a:r>
              <a:rPr lang="vi" sz="1500"/>
              <a:t>Poker requires player to make strategic choices, while accounting for hidden information. This aspect of poker introduces an element of bluffing, risk assessment, and adaptation that makes it an intriguing testbed for AI research</a:t>
            </a:r>
            <a:endParaRPr sz="1500"/>
          </a:p>
        </p:txBody>
      </p:sp>
      <p:pic>
        <p:nvPicPr>
          <p:cNvPr id="109" name="Google Shape;109;p16"/>
          <p:cNvPicPr preferRelativeResize="0"/>
          <p:nvPr/>
        </p:nvPicPr>
        <p:blipFill>
          <a:blip r:embed="rId3">
            <a:alphaModFix/>
          </a:blip>
          <a:stretch>
            <a:fillRect/>
          </a:stretch>
        </p:blipFill>
        <p:spPr>
          <a:xfrm>
            <a:off x="6006750" y="620100"/>
            <a:ext cx="2894850" cy="1932312"/>
          </a:xfrm>
          <a:prstGeom prst="rect">
            <a:avLst/>
          </a:prstGeom>
          <a:noFill/>
          <a:ln>
            <a:noFill/>
          </a:ln>
        </p:spPr>
      </p:pic>
      <p:pic>
        <p:nvPicPr>
          <p:cNvPr id="110" name="Google Shape;110;p16"/>
          <p:cNvPicPr preferRelativeResize="0"/>
          <p:nvPr/>
        </p:nvPicPr>
        <p:blipFill>
          <a:blip r:embed="rId4">
            <a:alphaModFix/>
          </a:blip>
          <a:stretch>
            <a:fillRect/>
          </a:stretch>
        </p:blipFill>
        <p:spPr>
          <a:xfrm>
            <a:off x="6006750" y="2691937"/>
            <a:ext cx="2894850" cy="195161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Our Project</a:t>
            </a:r>
            <a:endParaRPr/>
          </a:p>
        </p:txBody>
      </p:sp>
      <p:sp>
        <p:nvSpPr>
          <p:cNvPr id="116" name="Google Shape;116;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500"/>
              <a:t>In our project, we consider Limit Texas Hold-em and apply Deep Recurrent Q-Learning to induce bias of poker having sequentially dependent.</a:t>
            </a:r>
            <a:endParaRPr sz="1500"/>
          </a:p>
          <a:p>
            <a:pPr indent="0" lvl="0" marL="0" rtl="0" algn="l">
              <a:spcBef>
                <a:spcPts val="1200"/>
              </a:spcBef>
              <a:spcAft>
                <a:spcPts val="1200"/>
              </a:spcAft>
              <a:buNone/>
            </a:pPr>
            <a:r>
              <a:rPr lang="vi" sz="1500"/>
              <a:t>We train our agent against itself (Self-Play) and evaluate on playing against Random Agent of RLCard Toolkit.</a:t>
            </a:r>
            <a:endParaRPr sz="1500"/>
          </a:p>
        </p:txBody>
      </p:sp>
      <p:pic>
        <p:nvPicPr>
          <p:cNvPr id="117" name="Google Shape;117;p17"/>
          <p:cNvPicPr preferRelativeResize="0"/>
          <p:nvPr/>
        </p:nvPicPr>
        <p:blipFill>
          <a:blip r:embed="rId3">
            <a:alphaModFix/>
          </a:blip>
          <a:stretch>
            <a:fillRect/>
          </a:stretch>
        </p:blipFill>
        <p:spPr>
          <a:xfrm>
            <a:off x="729450" y="3337453"/>
            <a:ext cx="3602499" cy="1555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Limit Texas Hold-em</a:t>
            </a:r>
            <a:endParaRPr/>
          </a:p>
        </p:txBody>
      </p:sp>
      <p:sp>
        <p:nvSpPr>
          <p:cNvPr id="123" name="Google Shape;123;p1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vi" sz="1500"/>
              <a:t>Texas Hold’em is a popular betting game. Each player is dealt two face-down cards, called hole cards. Then 5 community cards are dealt in three stages (the flop, the turn and the river).</a:t>
            </a:r>
            <a:endParaRPr sz="1500"/>
          </a:p>
          <a:p>
            <a:pPr indent="0" lvl="0" marL="0" rtl="0" algn="l">
              <a:lnSpc>
                <a:spcPct val="105000"/>
              </a:lnSpc>
              <a:spcBef>
                <a:spcPts val="1200"/>
              </a:spcBef>
              <a:spcAft>
                <a:spcPts val="0"/>
              </a:spcAft>
              <a:buNone/>
            </a:pPr>
            <a:r>
              <a:rPr lang="vi" sz="1500"/>
              <a:t>Each player seeks the five best cards among the hole cards and community cards. There are 4 betting rounds.</a:t>
            </a:r>
            <a:endParaRPr sz="1500"/>
          </a:p>
          <a:p>
            <a:pPr indent="0" lvl="0" marL="0" rtl="0" algn="l">
              <a:lnSpc>
                <a:spcPct val="105000"/>
              </a:lnSpc>
              <a:spcBef>
                <a:spcPts val="1200"/>
              </a:spcBef>
              <a:spcAft>
                <a:spcPts val="0"/>
              </a:spcAft>
              <a:buNone/>
            </a:pPr>
            <a:r>
              <a:rPr lang="vi" sz="1500"/>
              <a:t>During each round each player can choose “call”, “check”, “raise”, or “fold”.</a:t>
            </a:r>
            <a:endParaRPr sz="1500"/>
          </a:p>
          <a:p>
            <a:pPr indent="0" lvl="0" marL="0" rtl="0" algn="l">
              <a:lnSpc>
                <a:spcPct val="105000"/>
              </a:lnSpc>
              <a:spcBef>
                <a:spcPts val="1200"/>
              </a:spcBef>
              <a:spcAft>
                <a:spcPts val="1200"/>
              </a:spcAft>
              <a:buNone/>
            </a:pPr>
            <a:r>
              <a:rPr lang="vi" sz="1500"/>
              <a:t>In fixed limit Texas Hold’em,  each player can only choose a fixed amount of raise. And in each round the number of raises is limited to 4.</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Limit Texas Hold-em</a:t>
            </a:r>
            <a:endParaRPr/>
          </a:p>
        </p:txBody>
      </p:sp>
      <p:sp>
        <p:nvSpPr>
          <p:cNvPr id="129" name="Google Shape;129;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0" name="Google Shape;130;p19"/>
          <p:cNvPicPr preferRelativeResize="0"/>
          <p:nvPr/>
        </p:nvPicPr>
        <p:blipFill>
          <a:blip r:embed="rId3">
            <a:alphaModFix/>
          </a:blip>
          <a:stretch>
            <a:fillRect/>
          </a:stretch>
        </p:blipFill>
        <p:spPr>
          <a:xfrm>
            <a:off x="4181556" y="2571750"/>
            <a:ext cx="4076393" cy="2551850"/>
          </a:xfrm>
          <a:prstGeom prst="rect">
            <a:avLst/>
          </a:prstGeom>
          <a:noFill/>
          <a:ln>
            <a:noFill/>
          </a:ln>
        </p:spPr>
      </p:pic>
      <p:pic>
        <p:nvPicPr>
          <p:cNvPr id="131" name="Google Shape;131;p19"/>
          <p:cNvPicPr preferRelativeResize="0"/>
          <p:nvPr/>
        </p:nvPicPr>
        <p:blipFill>
          <a:blip r:embed="rId4">
            <a:alphaModFix/>
          </a:blip>
          <a:stretch>
            <a:fillRect/>
          </a:stretch>
        </p:blipFill>
        <p:spPr>
          <a:xfrm>
            <a:off x="-1" y="2571762"/>
            <a:ext cx="4027250" cy="2551850"/>
          </a:xfrm>
          <a:prstGeom prst="rect">
            <a:avLst/>
          </a:prstGeom>
          <a:noFill/>
          <a:ln>
            <a:noFill/>
          </a:ln>
        </p:spPr>
      </p:pic>
      <p:pic>
        <p:nvPicPr>
          <p:cNvPr id="132" name="Google Shape;132;p19"/>
          <p:cNvPicPr preferRelativeResize="0"/>
          <p:nvPr/>
        </p:nvPicPr>
        <p:blipFill>
          <a:blip r:embed="rId5">
            <a:alphaModFix/>
          </a:blip>
          <a:stretch>
            <a:fillRect/>
          </a:stretch>
        </p:blipFill>
        <p:spPr>
          <a:xfrm>
            <a:off x="5037808" y="-58575"/>
            <a:ext cx="3380341" cy="32896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Q-learning</a:t>
            </a:r>
            <a:endParaRPr/>
          </a:p>
        </p:txBody>
      </p:sp>
      <p:pic>
        <p:nvPicPr>
          <p:cNvPr id="138" name="Google Shape;138;p20"/>
          <p:cNvPicPr preferRelativeResize="0"/>
          <p:nvPr/>
        </p:nvPicPr>
        <p:blipFill>
          <a:blip r:embed="rId3">
            <a:alphaModFix/>
          </a:blip>
          <a:stretch>
            <a:fillRect/>
          </a:stretch>
        </p:blipFill>
        <p:spPr>
          <a:xfrm>
            <a:off x="846775" y="3264225"/>
            <a:ext cx="5372100" cy="657225"/>
          </a:xfrm>
          <a:prstGeom prst="rect">
            <a:avLst/>
          </a:prstGeom>
          <a:noFill/>
          <a:ln>
            <a:noFill/>
          </a:ln>
        </p:spPr>
      </p:pic>
      <p:sp>
        <p:nvSpPr>
          <p:cNvPr id="139" name="Google Shape;139;p20"/>
          <p:cNvSpPr txBox="1"/>
          <p:nvPr>
            <p:ph idx="1" type="body"/>
          </p:nvPr>
        </p:nvSpPr>
        <p:spPr>
          <a:xfrm>
            <a:off x="729450" y="2078875"/>
            <a:ext cx="7688700" cy="206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500"/>
              <a:t>Q-learning is a model-free off-policy algorithm for estimating the long-term expected return of executing an action from a given state.</a:t>
            </a:r>
            <a:endParaRPr sz="1500"/>
          </a:p>
          <a:p>
            <a:pPr indent="0" lvl="0" marL="0" rtl="0" algn="l">
              <a:spcBef>
                <a:spcPts val="1200"/>
              </a:spcBef>
              <a:spcAft>
                <a:spcPts val="0"/>
              </a:spcAft>
              <a:buNone/>
            </a:pPr>
            <a:r>
              <a:rPr lang="vi" sz="1500"/>
              <a:t>Q-values are learned iteratively by the following formula:</a:t>
            </a:r>
            <a:endParaRPr sz="1500"/>
          </a:p>
          <a:p>
            <a:pPr indent="0" lvl="0" marL="0" rtl="0" algn="l">
              <a:spcBef>
                <a:spcPts val="1200"/>
              </a:spcBef>
              <a:spcAft>
                <a:spcPts val="1200"/>
              </a:spcAft>
              <a:buNone/>
            </a:pPr>
            <a:r>
              <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vi"/>
              <a:t>Deep Q-learning</a:t>
            </a:r>
            <a:endParaRPr/>
          </a:p>
        </p:txBody>
      </p:sp>
      <p:sp>
        <p:nvSpPr>
          <p:cNvPr id="145" name="Google Shape;145;p21"/>
          <p:cNvSpPr txBox="1"/>
          <p:nvPr>
            <p:ph idx="1" type="body"/>
          </p:nvPr>
        </p:nvSpPr>
        <p:spPr>
          <a:xfrm>
            <a:off x="729450" y="2078875"/>
            <a:ext cx="7688700" cy="306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sz="1500"/>
              <a:t>In practice, this basic approach Q-learning is totally impractical</a:t>
            </a:r>
            <a:endParaRPr sz="1500"/>
          </a:p>
          <a:p>
            <a:pPr indent="0" lvl="0" marL="0" rtl="0" algn="l">
              <a:spcBef>
                <a:spcPts val="1200"/>
              </a:spcBef>
              <a:spcAft>
                <a:spcPts val="0"/>
              </a:spcAft>
              <a:buNone/>
            </a:pPr>
            <a:r>
              <a:rPr lang="vi" sz="1500"/>
              <a:t>Instead, it is common to use a function approximator to estimate the action-value function, Q(s; a; θ) ≈ Q</a:t>
            </a:r>
            <a:r>
              <a:rPr baseline="30000" lang="vi" sz="1500"/>
              <a:t>∗</a:t>
            </a:r>
            <a:r>
              <a:rPr lang="vi" sz="1500"/>
              <a:t>(s; a). The model is a neural network parameterized by weights and biases collectively denoted as θ.</a:t>
            </a:r>
            <a:endParaRPr sz="1500"/>
          </a:p>
          <a:p>
            <a:pPr indent="0" lvl="0" marL="0" rtl="0" algn="l">
              <a:spcBef>
                <a:spcPts val="1200"/>
              </a:spcBef>
              <a:spcAft>
                <a:spcPts val="1200"/>
              </a:spcAft>
              <a:buNone/>
            </a:pPr>
            <a:r>
              <a:rPr lang="vi" sz="1500"/>
              <a:t>Updates are now made to the parameters of the network to minimize a differentiable loss function</a:t>
            </a:r>
            <a:endParaRPr sz="1500"/>
          </a:p>
        </p:txBody>
      </p:sp>
      <p:pic>
        <p:nvPicPr>
          <p:cNvPr id="146" name="Google Shape;146;p21"/>
          <p:cNvPicPr preferRelativeResize="0"/>
          <p:nvPr/>
        </p:nvPicPr>
        <p:blipFill>
          <a:blip r:embed="rId3">
            <a:alphaModFix/>
          </a:blip>
          <a:stretch>
            <a:fillRect/>
          </a:stretch>
        </p:blipFill>
        <p:spPr>
          <a:xfrm>
            <a:off x="1836900" y="3932875"/>
            <a:ext cx="4800087" cy="1013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